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72" r:id="rId11"/>
    <p:sldId id="270" r:id="rId12"/>
    <p:sldId id="271" r:id="rId13"/>
    <p:sldId id="264" r:id="rId14"/>
    <p:sldId id="265" r:id="rId15"/>
    <p:sldId id="266" r:id="rId16"/>
    <p:sldId id="286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153" autoAdjust="0"/>
  </p:normalViewPr>
  <p:slideViewPr>
    <p:cSldViewPr snapToGrid="0" snapToObjects="1">
      <p:cViewPr>
        <p:scale>
          <a:sx n="95" d="100"/>
          <a:sy n="95" d="100"/>
        </p:scale>
        <p:origin x="-1368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7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0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2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4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07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2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77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3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4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4316B-8F89-C743-A400-6966C9CDC124}" type="datetimeFigureOut">
              <a:rPr lang="en-US" smtClean="0"/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712DE-F5FC-F144-896E-A88F24630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gdT</a:t>
            </a:r>
            <a:r>
              <a:rPr lang="en-US" dirty="0" smtClean="0"/>
              <a:t> Repertoire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09/05/2015</a:t>
            </a:r>
          </a:p>
          <a:p>
            <a:r>
              <a:rPr lang="en-US" dirty="0" smtClean="0"/>
              <a:t>Herman Gudjonson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74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ydrophobic_KD_IE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580157"/>
            <a:ext cx="5285763" cy="317145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3758"/>
            <a:ext cx="8229600" cy="66615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CDR3 Sequence Hydrophobicity (</a:t>
            </a:r>
            <a:r>
              <a:rPr lang="en-US" sz="3200" dirty="0" err="1" smtClean="0"/>
              <a:t>Kyte</a:t>
            </a:r>
            <a:r>
              <a:rPr lang="en-US" sz="3200" dirty="0" smtClean="0"/>
              <a:t>-Doolittle)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625498" y="180755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IEL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625498" y="4766658"/>
            <a:ext cx="86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PBL</a:t>
            </a:r>
            <a:endParaRPr lang="en-US" sz="3600" dirty="0"/>
          </a:p>
        </p:txBody>
      </p:sp>
      <p:pic>
        <p:nvPicPr>
          <p:cNvPr id="10" name="Picture 9" descr="hydrophobic_KD_PB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3686542"/>
            <a:ext cx="5285763" cy="31714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3957" y="5812470"/>
            <a:ext cx="252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hydrophobicity per residue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9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sitive_IE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580159"/>
            <a:ext cx="5285764" cy="3171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759"/>
            <a:ext cx="8229600" cy="525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CDR3 Sequence Positive Charge (KRH)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25498" y="180755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IEL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625498" y="4766658"/>
            <a:ext cx="86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PBL</a:t>
            </a:r>
            <a:endParaRPr lang="en-US" sz="3600" dirty="0"/>
          </a:p>
        </p:txBody>
      </p:sp>
      <p:pic>
        <p:nvPicPr>
          <p:cNvPr id="6" name="Picture 5" descr="positive_PB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3" y="3686542"/>
            <a:ext cx="5285764" cy="3171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769" y="5778913"/>
            <a:ext cx="255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Proportion of positively charged residues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41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gative_IE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580159"/>
            <a:ext cx="5285764" cy="3171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759"/>
            <a:ext cx="8229600" cy="525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CDR3 Sequence Negative Charge (DE)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25498" y="180755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IEL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625498" y="4766658"/>
            <a:ext cx="86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PBL</a:t>
            </a:r>
            <a:endParaRPr lang="en-US" sz="3600" dirty="0"/>
          </a:p>
        </p:txBody>
      </p:sp>
      <p:pic>
        <p:nvPicPr>
          <p:cNvPr id="4" name="Picture 3" descr="negative_PB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3686542"/>
            <a:ext cx="5285764" cy="31714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769" y="5778913"/>
            <a:ext cx="255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Proportion of negatively charged residues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4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558"/>
            <a:ext cx="8229600" cy="556397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Nearly all clones are unique between patients – however there are 4 exact matches 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42973"/>
              </p:ext>
            </p:extLst>
          </p:nvPr>
        </p:nvGraphicFramePr>
        <p:xfrm>
          <a:off x="457200" y="1144633"/>
          <a:ext cx="8438074" cy="1493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2131"/>
                <a:gridCol w="488285"/>
                <a:gridCol w="905129"/>
                <a:gridCol w="775826"/>
                <a:gridCol w="569234"/>
                <a:gridCol w="2163519"/>
                <a:gridCol w="532181"/>
                <a:gridCol w="727336"/>
                <a:gridCol w="791989"/>
                <a:gridCol w="682444"/>
              </a:tblGrid>
              <a:tr h="32479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Group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Tissue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Chain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CDR3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TRJ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Freq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NT</a:t>
                      </a:r>
                      <a:endParaRPr lang="en-US" sz="1600" dirty="0"/>
                    </a:p>
                  </a:txBody>
                  <a:tcPr/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Active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CALGDQRVPIPWTGGYRHTDKLIF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86.17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Active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PBL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CALGDQRVPIPWTGGYRHTDKLIF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1037047"/>
              </p:ext>
            </p:extLst>
          </p:nvPr>
        </p:nvGraphicFramePr>
        <p:xfrm>
          <a:off x="457200" y="2868952"/>
          <a:ext cx="8416360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856"/>
                <a:gridCol w="282198"/>
                <a:gridCol w="1011789"/>
                <a:gridCol w="775826"/>
                <a:gridCol w="569234"/>
                <a:gridCol w="2163519"/>
                <a:gridCol w="532181"/>
                <a:gridCol w="727336"/>
                <a:gridCol w="791989"/>
                <a:gridCol w="514432"/>
              </a:tblGrid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Challenge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CALGEYGRGSWGISHTDKLIF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Challenge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PBL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CALGEYGRGSWGISHTDKLIF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381342"/>
              </p:ext>
            </p:extLst>
          </p:nvPr>
        </p:nvGraphicFramePr>
        <p:xfrm>
          <a:off x="478914" y="4221761"/>
          <a:ext cx="8416360" cy="99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076"/>
                <a:gridCol w="397978"/>
                <a:gridCol w="1011789"/>
                <a:gridCol w="775826"/>
                <a:gridCol w="569234"/>
                <a:gridCol w="2163519"/>
                <a:gridCol w="532181"/>
                <a:gridCol w="727336"/>
                <a:gridCol w="791989"/>
                <a:gridCol w="514432"/>
              </a:tblGrid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Active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PBL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CATWDGPNYYKKLF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1.54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CATWDGPNYYKKLF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5.13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588867"/>
              </p:ext>
            </p:extLst>
          </p:nvPr>
        </p:nvGraphicFramePr>
        <p:xfrm>
          <a:off x="457200" y="5487434"/>
          <a:ext cx="8416360" cy="99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076"/>
                <a:gridCol w="397978"/>
                <a:gridCol w="1011789"/>
                <a:gridCol w="775826"/>
                <a:gridCol w="569234"/>
                <a:gridCol w="2163519"/>
                <a:gridCol w="532181"/>
                <a:gridCol w="727336"/>
                <a:gridCol w="791989"/>
                <a:gridCol w="514432"/>
              </a:tblGrid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Active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CALWEVLYKKLF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1/2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1.08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CALWEVLYKKLF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1/2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3.41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67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558"/>
            <a:ext cx="8229600" cy="556397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And 9 other pairs with matching CDR3 sequences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302761"/>
              </p:ext>
            </p:extLst>
          </p:nvPr>
        </p:nvGraphicFramePr>
        <p:xfrm>
          <a:off x="457200" y="1144633"/>
          <a:ext cx="8438074" cy="13275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0823"/>
                <a:gridCol w="423297"/>
                <a:gridCol w="771425"/>
                <a:gridCol w="775826"/>
                <a:gridCol w="569234"/>
                <a:gridCol w="2163519"/>
                <a:gridCol w="532181"/>
                <a:gridCol w="727336"/>
                <a:gridCol w="791989"/>
                <a:gridCol w="682444"/>
              </a:tblGrid>
              <a:tr h="32479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Group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Tissue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Chain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CDR3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TRJ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Freq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NT</a:t>
                      </a:r>
                      <a:endParaRPr lang="en-US" sz="1600" dirty="0"/>
                    </a:p>
                  </a:txBody>
                  <a:tcPr/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Challenge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CATWDRDSSDWIKTF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Challenge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CATWDRDSSDWIKTF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7279422"/>
              </p:ext>
            </p:extLst>
          </p:nvPr>
        </p:nvGraphicFramePr>
        <p:xfrm>
          <a:off x="457200" y="2868952"/>
          <a:ext cx="8416360" cy="99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856"/>
                <a:gridCol w="282198"/>
                <a:gridCol w="1011789"/>
                <a:gridCol w="775826"/>
                <a:gridCol w="569234"/>
                <a:gridCol w="2163519"/>
                <a:gridCol w="532181"/>
                <a:gridCol w="727336"/>
                <a:gridCol w="791989"/>
                <a:gridCol w="514432"/>
              </a:tblGrid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Challenge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CATWDGLYYKKLF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3.49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CATWDGLYYKKLF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879450"/>
              </p:ext>
            </p:extLst>
          </p:nvPr>
        </p:nvGraphicFramePr>
        <p:xfrm>
          <a:off x="478914" y="4221761"/>
          <a:ext cx="8416360" cy="99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076"/>
                <a:gridCol w="397978"/>
                <a:gridCol w="1011789"/>
                <a:gridCol w="775826"/>
                <a:gridCol w="569234"/>
                <a:gridCol w="2163519"/>
                <a:gridCol w="532181"/>
                <a:gridCol w="727336"/>
                <a:gridCol w="791989"/>
                <a:gridCol w="514432"/>
              </a:tblGrid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Control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PBL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CATWDGYYKKLF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1/2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7.94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CATWDGYYKKLF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468123"/>
              </p:ext>
            </p:extLst>
          </p:nvPr>
        </p:nvGraphicFramePr>
        <p:xfrm>
          <a:off x="457200" y="5487434"/>
          <a:ext cx="8416360" cy="99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076"/>
                <a:gridCol w="397978"/>
                <a:gridCol w="1011789"/>
                <a:gridCol w="775826"/>
                <a:gridCol w="569234"/>
                <a:gridCol w="2163519"/>
                <a:gridCol w="532181"/>
                <a:gridCol w="727336"/>
                <a:gridCol w="791989"/>
                <a:gridCol w="514432"/>
              </a:tblGrid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CALWEVDYKKLF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5.13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PBL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CALWEVDYKKLF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1/2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61.25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67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0701936"/>
              </p:ext>
            </p:extLst>
          </p:nvPr>
        </p:nvGraphicFramePr>
        <p:xfrm>
          <a:off x="435486" y="152317"/>
          <a:ext cx="8438074" cy="13275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0823"/>
                <a:gridCol w="423297"/>
                <a:gridCol w="771425"/>
                <a:gridCol w="775826"/>
                <a:gridCol w="569234"/>
                <a:gridCol w="2163519"/>
                <a:gridCol w="532181"/>
                <a:gridCol w="727336"/>
                <a:gridCol w="791989"/>
                <a:gridCol w="682444"/>
              </a:tblGrid>
              <a:tr h="32479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Group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Tissue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Chain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CDR3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TRJ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Freq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NT</a:t>
                      </a:r>
                      <a:endParaRPr lang="en-US" sz="1600" dirty="0"/>
                    </a:p>
                  </a:txBody>
                  <a:tcPr/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Active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PBL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CALWEVHYYKKLF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1/2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PBL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CALWEVHYYKKLF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517954"/>
              </p:ext>
            </p:extLst>
          </p:nvPr>
        </p:nvGraphicFramePr>
        <p:xfrm>
          <a:off x="435486" y="1876636"/>
          <a:ext cx="8416360" cy="99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8471"/>
                <a:gridCol w="401583"/>
                <a:gridCol w="1011789"/>
                <a:gridCol w="775826"/>
                <a:gridCol w="569234"/>
                <a:gridCol w="2163519"/>
                <a:gridCol w="532181"/>
                <a:gridCol w="727336"/>
                <a:gridCol w="791989"/>
                <a:gridCol w="514432"/>
              </a:tblGrid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CATWVYYKKLF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CATWVYYKKLF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11.76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8622260"/>
              </p:ext>
            </p:extLst>
          </p:nvPr>
        </p:nvGraphicFramePr>
        <p:xfrm>
          <a:off x="457200" y="3229445"/>
          <a:ext cx="8416360" cy="99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076"/>
                <a:gridCol w="397978"/>
                <a:gridCol w="1011789"/>
                <a:gridCol w="775826"/>
                <a:gridCol w="569234"/>
                <a:gridCol w="2163519"/>
                <a:gridCol w="532181"/>
                <a:gridCol w="727336"/>
                <a:gridCol w="791989"/>
                <a:gridCol w="514432"/>
              </a:tblGrid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CALWEVRYKKLF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PBL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CALWEVRYKKLF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1/2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97.78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5616365"/>
              </p:ext>
            </p:extLst>
          </p:nvPr>
        </p:nvGraphicFramePr>
        <p:xfrm>
          <a:off x="435486" y="4495118"/>
          <a:ext cx="8416360" cy="99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076"/>
                <a:gridCol w="397978"/>
                <a:gridCol w="1011789"/>
                <a:gridCol w="775826"/>
                <a:gridCol w="569234"/>
                <a:gridCol w="2163519"/>
                <a:gridCol w="532181"/>
                <a:gridCol w="727336"/>
                <a:gridCol w="791989"/>
                <a:gridCol w="514432"/>
              </a:tblGrid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PBL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CATWDYYKKLF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1/2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PBL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CATWDYYKKLF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1/2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43.53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37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0837655"/>
              </p:ext>
            </p:extLst>
          </p:nvPr>
        </p:nvGraphicFramePr>
        <p:xfrm>
          <a:off x="435486" y="5708819"/>
          <a:ext cx="8416360" cy="99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076"/>
                <a:gridCol w="397978"/>
                <a:gridCol w="1011789"/>
                <a:gridCol w="775826"/>
                <a:gridCol w="569234"/>
                <a:gridCol w="2163519"/>
                <a:gridCol w="532181"/>
                <a:gridCol w="727336"/>
                <a:gridCol w="791989"/>
                <a:gridCol w="514432"/>
              </a:tblGrid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CATWDRPEKLF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1/2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TRG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CATWDRPEKLF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3.41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55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ctive_TRD_TcoffeeWS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8" t="94707"/>
          <a:stretch/>
        </p:blipFill>
        <p:spPr>
          <a:xfrm>
            <a:off x="4844847" y="1702784"/>
            <a:ext cx="3960806" cy="9307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72582" y="1349327"/>
            <a:ext cx="91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TCoffee</a:t>
            </a:r>
            <a:endParaRPr lang="en-US" b="1" dirty="0"/>
          </a:p>
        </p:txBody>
      </p:sp>
      <p:pic>
        <p:nvPicPr>
          <p:cNvPr id="12" name="Picture 11" descr="Active_TRD_MuscleW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2" t="94580"/>
          <a:stretch/>
        </p:blipFill>
        <p:spPr>
          <a:xfrm>
            <a:off x="111124" y="1678542"/>
            <a:ext cx="3667126" cy="9683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08700" y="13250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Muscle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824069"/>
          </a:xfrm>
        </p:spPr>
        <p:txBody>
          <a:bodyPr>
            <a:noAutofit/>
          </a:bodyPr>
          <a:lstStyle/>
          <a:p>
            <a:r>
              <a:rPr lang="en-US" sz="3600" dirty="0" smtClean="0"/>
              <a:t>Multiple Sequence Alignment – different results from different algorithms</a:t>
            </a:r>
            <a:endParaRPr lang="en-US" sz="3600" dirty="0"/>
          </a:p>
        </p:txBody>
      </p:sp>
      <p:pic>
        <p:nvPicPr>
          <p:cNvPr id="4" name="Picture 3" descr="Active_TRD_ClustalWS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t="94744"/>
          <a:stretch/>
        </p:blipFill>
        <p:spPr>
          <a:xfrm>
            <a:off x="-6090" y="2803408"/>
            <a:ext cx="3949180" cy="952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5210" y="243407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ClustalW</a:t>
            </a:r>
            <a:endParaRPr lang="en-US" b="1" dirty="0"/>
          </a:p>
        </p:txBody>
      </p:sp>
      <p:pic>
        <p:nvPicPr>
          <p:cNvPr id="6" name="Picture 5" descr="Active_TRD_ClustalOWS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1" t="94444"/>
          <a:stretch/>
        </p:blipFill>
        <p:spPr>
          <a:xfrm>
            <a:off x="0" y="3787660"/>
            <a:ext cx="3949180" cy="10329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2550" y="3549535"/>
            <a:ext cx="151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ClustalOmega</a:t>
            </a:r>
            <a:endParaRPr lang="en-US" b="1" dirty="0"/>
          </a:p>
        </p:txBody>
      </p:sp>
      <p:pic>
        <p:nvPicPr>
          <p:cNvPr id="14" name="Picture 13" descr="Active_TRD_ProbconsWS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5" t="93995"/>
          <a:stretch/>
        </p:blipFill>
        <p:spPr>
          <a:xfrm>
            <a:off x="4501821" y="2827329"/>
            <a:ext cx="4495572" cy="9794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93868" y="2475408"/>
            <a:ext cx="107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Probcons</a:t>
            </a:r>
            <a:endParaRPr lang="en-US" b="1" dirty="0"/>
          </a:p>
        </p:txBody>
      </p:sp>
      <p:pic>
        <p:nvPicPr>
          <p:cNvPr id="10" name="Picture 9" descr="Active_TRD_MSAprobsWS.eps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4" t="94444"/>
          <a:stretch/>
        </p:blipFill>
        <p:spPr>
          <a:xfrm>
            <a:off x="4159250" y="3877305"/>
            <a:ext cx="4933430" cy="9433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30735" y="35841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MSAprobs</a:t>
            </a:r>
            <a:endParaRPr lang="en-US" b="1" dirty="0"/>
          </a:p>
        </p:txBody>
      </p:sp>
      <p:pic>
        <p:nvPicPr>
          <p:cNvPr id="8" name="Picture 7" descr="Active_TRD_GLprobsWS.eps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0" t="94444"/>
          <a:stretch/>
        </p:blipFill>
        <p:spPr>
          <a:xfrm>
            <a:off x="3810000" y="4964086"/>
            <a:ext cx="5302250" cy="906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11301" y="465137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GLprobs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25277" y="5123418"/>
            <a:ext cx="368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Active TRD CDR3 Sequences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379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20818"/>
            <a:ext cx="8229600" cy="646112"/>
          </a:xfrm>
        </p:spPr>
        <p:txBody>
          <a:bodyPr>
            <a:noAutofit/>
          </a:bodyPr>
          <a:lstStyle/>
          <a:p>
            <a:r>
              <a:rPr lang="en-US" sz="2800" dirty="0" smtClean="0"/>
              <a:t>MSA (Muscle) of CDR3 sequences by chain and tissue</a:t>
            </a:r>
            <a:endParaRPr lang="en-US" sz="2800" dirty="0"/>
          </a:p>
        </p:txBody>
      </p:sp>
      <p:pic>
        <p:nvPicPr>
          <p:cNvPr id="5" name="Picture 4" descr="TRD_IEL_MuscleWS.eps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2117163"/>
            <a:ext cx="4919579" cy="14010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58939" y="1452086"/>
            <a:ext cx="89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TRD IEL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98611" y="1440418"/>
            <a:ext cx="89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TRG IEL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43860" y="3746622"/>
            <a:ext cx="97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TRD PBL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037151" y="3746622"/>
            <a:ext cx="97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TRG PBL</a:t>
            </a:r>
            <a:endParaRPr lang="en-US" b="1" dirty="0"/>
          </a:p>
        </p:txBody>
      </p:sp>
      <p:pic>
        <p:nvPicPr>
          <p:cNvPr id="10" name="Picture 9" descr="TRD_PBL_MuscleWS.eps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8006" y="4463175"/>
            <a:ext cx="4781573" cy="1751926"/>
          </a:xfrm>
          <a:prstGeom prst="rect">
            <a:avLst/>
          </a:prstGeom>
        </p:spPr>
      </p:pic>
      <p:pic>
        <p:nvPicPr>
          <p:cNvPr id="11" name="Picture 10" descr="TRG_IEL_MuscleWS.eps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979595" y="1858939"/>
            <a:ext cx="4111768" cy="1532708"/>
          </a:xfrm>
          <a:prstGeom prst="rect">
            <a:avLst/>
          </a:prstGeom>
        </p:spPr>
      </p:pic>
      <p:pic>
        <p:nvPicPr>
          <p:cNvPr id="12" name="Picture 11" descr="TRG_PBL_MuscleWS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08" t="91720"/>
          <a:stretch/>
        </p:blipFill>
        <p:spPr>
          <a:xfrm>
            <a:off x="5303490" y="4312395"/>
            <a:ext cx="3733087" cy="1902706"/>
          </a:xfrm>
          <a:prstGeom prst="rect">
            <a:avLst/>
          </a:prstGeom>
        </p:spPr>
      </p:pic>
      <p:pic>
        <p:nvPicPr>
          <p:cNvPr id="2" name="Picture 1" descr="TRD_IEL_MuscleWS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6" t="96931"/>
          <a:stretch/>
        </p:blipFill>
        <p:spPr>
          <a:xfrm>
            <a:off x="1440" y="2117163"/>
            <a:ext cx="4918140" cy="1439564"/>
          </a:xfrm>
          <a:prstGeom prst="rect">
            <a:avLst/>
          </a:prstGeom>
        </p:spPr>
      </p:pic>
      <p:pic>
        <p:nvPicPr>
          <p:cNvPr id="3" name="Picture 2" descr="TRD_PBL_MuscleWS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2" t="94506"/>
          <a:stretch/>
        </p:blipFill>
        <p:spPr>
          <a:xfrm>
            <a:off x="1439" y="4312394"/>
            <a:ext cx="4918139" cy="1791949"/>
          </a:xfrm>
          <a:prstGeom prst="rect">
            <a:avLst/>
          </a:prstGeom>
        </p:spPr>
      </p:pic>
      <p:pic>
        <p:nvPicPr>
          <p:cNvPr id="13" name="Picture 12" descr="TRG_IEL_MuscleWS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7" t="95132"/>
          <a:stretch/>
        </p:blipFill>
        <p:spPr>
          <a:xfrm>
            <a:off x="5294444" y="2117164"/>
            <a:ext cx="3796919" cy="156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68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20818"/>
            <a:ext cx="8890000" cy="646112"/>
          </a:xfrm>
        </p:spPr>
        <p:txBody>
          <a:bodyPr>
            <a:noAutofit/>
          </a:bodyPr>
          <a:lstStyle/>
          <a:p>
            <a:r>
              <a:rPr lang="en-US" sz="2800" dirty="0" smtClean="0"/>
              <a:t>MSA (Muscle) of TRD IEL CDR3 sequences by patient group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358939" y="1452086"/>
            <a:ext cx="78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Active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43860" y="3746622"/>
            <a:ext cx="112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Challenge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98611" y="1440418"/>
            <a:ext cx="89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Control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037151" y="3746622"/>
            <a:ext cx="58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GFD</a:t>
            </a:r>
            <a:endParaRPr lang="en-US" b="1" dirty="0"/>
          </a:p>
        </p:txBody>
      </p:sp>
      <p:pic>
        <p:nvPicPr>
          <p:cNvPr id="3" name="Picture 2" descr="Active_TRD_IEL_MuscleWS.eps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821418"/>
            <a:ext cx="4518526" cy="1588977"/>
          </a:xfrm>
          <a:prstGeom prst="rect">
            <a:avLst/>
          </a:prstGeom>
        </p:spPr>
      </p:pic>
      <p:pic>
        <p:nvPicPr>
          <p:cNvPr id="8" name="Picture 7" descr="Challenge_TRD_IEL_MuscleWS.eps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4438314"/>
            <a:ext cx="4251158" cy="1619021"/>
          </a:xfrm>
          <a:prstGeom prst="rect">
            <a:avLst/>
          </a:prstGeom>
        </p:spPr>
      </p:pic>
      <p:pic>
        <p:nvPicPr>
          <p:cNvPr id="13" name="Picture 12" descr="Control_TRD_IEL_MuscleWS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39" t="90058"/>
          <a:stretch/>
        </p:blipFill>
        <p:spPr>
          <a:xfrm>
            <a:off x="4594634" y="1821417"/>
            <a:ext cx="4539626" cy="1588978"/>
          </a:xfrm>
          <a:prstGeom prst="rect">
            <a:avLst/>
          </a:prstGeom>
        </p:spPr>
      </p:pic>
      <p:pic>
        <p:nvPicPr>
          <p:cNvPr id="14" name="Picture 13" descr="GFD_TRD_IEL_MuscleWS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87" t="92788"/>
          <a:stretch/>
        </p:blipFill>
        <p:spPr>
          <a:xfrm>
            <a:off x="4371474" y="4438314"/>
            <a:ext cx="4772526" cy="1555264"/>
          </a:xfrm>
          <a:prstGeom prst="rect">
            <a:avLst/>
          </a:prstGeom>
        </p:spPr>
      </p:pic>
      <p:pic>
        <p:nvPicPr>
          <p:cNvPr id="4" name="Picture 3" descr="Active_TRD_IEL_MuscleWS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9" t="85770"/>
          <a:stretch/>
        </p:blipFill>
        <p:spPr>
          <a:xfrm>
            <a:off x="73747" y="1925052"/>
            <a:ext cx="4520887" cy="1621043"/>
          </a:xfrm>
          <a:prstGeom prst="rect">
            <a:avLst/>
          </a:prstGeom>
        </p:spPr>
      </p:pic>
      <p:pic>
        <p:nvPicPr>
          <p:cNvPr id="6" name="Picture 5" descr="Challenge_TRD_IEL_MuscleWS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3" t="84405"/>
          <a:stretch/>
        </p:blipFill>
        <p:spPr>
          <a:xfrm>
            <a:off x="52661" y="4389370"/>
            <a:ext cx="4345550" cy="16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1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20818"/>
            <a:ext cx="8890000" cy="646112"/>
          </a:xfrm>
        </p:spPr>
        <p:txBody>
          <a:bodyPr>
            <a:noAutofit/>
          </a:bodyPr>
          <a:lstStyle/>
          <a:p>
            <a:r>
              <a:rPr lang="en-US" sz="2800" dirty="0" smtClean="0"/>
              <a:t>MSA (Muscle) of TRG IEL CDR3 sequences by patient group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358939" y="1452086"/>
            <a:ext cx="78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Active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43860" y="3746622"/>
            <a:ext cx="112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Challenge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98611" y="1440418"/>
            <a:ext cx="89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Control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037151" y="3746622"/>
            <a:ext cx="58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GFD</a:t>
            </a:r>
            <a:endParaRPr lang="en-US" b="1" dirty="0"/>
          </a:p>
        </p:txBody>
      </p:sp>
      <p:pic>
        <p:nvPicPr>
          <p:cNvPr id="4" name="Picture 3" descr="Active_TRG_IEL_MuscleWS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691" t="79142"/>
          <a:stretch/>
        </p:blipFill>
        <p:spPr>
          <a:xfrm>
            <a:off x="434348" y="1821419"/>
            <a:ext cx="3562810" cy="2004560"/>
          </a:xfrm>
          <a:prstGeom prst="rect">
            <a:avLst/>
          </a:prstGeom>
        </p:spPr>
      </p:pic>
      <p:pic>
        <p:nvPicPr>
          <p:cNvPr id="6" name="Picture 5" descr="Challenge_TRG_IEL_MuscleWS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19" t="75242"/>
          <a:stretch/>
        </p:blipFill>
        <p:spPr>
          <a:xfrm>
            <a:off x="434347" y="4115954"/>
            <a:ext cx="3568131" cy="2060257"/>
          </a:xfrm>
          <a:prstGeom prst="rect">
            <a:avLst/>
          </a:prstGeom>
        </p:spPr>
      </p:pic>
      <p:pic>
        <p:nvPicPr>
          <p:cNvPr id="9" name="Picture 8" descr="Control_TRG_IEL_MuscleWS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49" t="80897"/>
          <a:stretch/>
        </p:blipFill>
        <p:spPr>
          <a:xfrm>
            <a:off x="5089320" y="1809750"/>
            <a:ext cx="3618582" cy="2004560"/>
          </a:xfrm>
          <a:prstGeom prst="rect">
            <a:avLst/>
          </a:prstGeom>
        </p:spPr>
      </p:pic>
      <p:pic>
        <p:nvPicPr>
          <p:cNvPr id="11" name="Picture 10" descr="GFD_TRG_IEL_MuscleWS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60" t="91317"/>
          <a:stretch/>
        </p:blipFill>
        <p:spPr>
          <a:xfrm>
            <a:off x="4942164" y="4246569"/>
            <a:ext cx="3872012" cy="19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5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759"/>
            <a:ext cx="8229600" cy="525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 region representation </a:t>
            </a:r>
            <a:endParaRPr lang="en-US" dirty="0"/>
          </a:p>
        </p:txBody>
      </p:sp>
      <p:pic>
        <p:nvPicPr>
          <p:cNvPr id="5" name="Picture 4" descr="TRV_freq_IEL_TR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580156"/>
            <a:ext cx="5285763" cy="3171458"/>
          </a:xfrm>
          <a:prstGeom prst="rect">
            <a:avLst/>
          </a:prstGeom>
        </p:spPr>
      </p:pic>
      <p:pic>
        <p:nvPicPr>
          <p:cNvPr id="6" name="Picture 5" descr="TRV_freq_PBL_TR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3614220"/>
            <a:ext cx="5285763" cy="3171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5498" y="180755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IEL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625498" y="4766658"/>
            <a:ext cx="86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PBL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504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20818"/>
            <a:ext cx="8890000" cy="646112"/>
          </a:xfrm>
        </p:spPr>
        <p:txBody>
          <a:bodyPr>
            <a:noAutofit/>
          </a:bodyPr>
          <a:lstStyle/>
          <a:p>
            <a:r>
              <a:rPr lang="en-US" sz="2800" dirty="0" smtClean="0"/>
              <a:t>MSA (Muscle) of TRD PBL CDR3 sequences by patient group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358939" y="1452086"/>
            <a:ext cx="78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Active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43860" y="3746622"/>
            <a:ext cx="112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Challenge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98611" y="1440418"/>
            <a:ext cx="89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Control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037151" y="3746622"/>
            <a:ext cx="58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GFD</a:t>
            </a:r>
            <a:endParaRPr lang="en-US" b="1" dirty="0"/>
          </a:p>
        </p:txBody>
      </p:sp>
      <p:pic>
        <p:nvPicPr>
          <p:cNvPr id="4" name="Picture 3" descr="Active_TRD_PBL_MuscleWS.eps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2008728"/>
            <a:ext cx="4585368" cy="1596492"/>
          </a:xfrm>
          <a:prstGeom prst="rect">
            <a:avLst/>
          </a:prstGeom>
        </p:spPr>
      </p:pic>
      <p:pic>
        <p:nvPicPr>
          <p:cNvPr id="6" name="Picture 5" descr="Challenge_TRD_PBL_MuscleWS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54" t="70567"/>
          <a:stretch/>
        </p:blipFill>
        <p:spPr>
          <a:xfrm>
            <a:off x="33210" y="4238204"/>
            <a:ext cx="4204579" cy="1730065"/>
          </a:xfrm>
          <a:prstGeom prst="rect">
            <a:avLst/>
          </a:prstGeom>
        </p:spPr>
      </p:pic>
      <p:pic>
        <p:nvPicPr>
          <p:cNvPr id="11" name="Picture 10" descr="GFD_TRD_PBL_MuscleWS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88" t="83041"/>
          <a:stretch/>
        </p:blipFill>
        <p:spPr>
          <a:xfrm>
            <a:off x="4417200" y="4238204"/>
            <a:ext cx="4583892" cy="1617164"/>
          </a:xfrm>
          <a:prstGeom prst="rect">
            <a:avLst/>
          </a:prstGeom>
        </p:spPr>
      </p:pic>
      <p:pic>
        <p:nvPicPr>
          <p:cNvPr id="15" name="Picture 14" descr="Control_TRD_PBL_MuscleWS.eps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666133" y="2008728"/>
            <a:ext cx="4348327" cy="1596492"/>
          </a:xfrm>
          <a:prstGeom prst="rect">
            <a:avLst/>
          </a:prstGeom>
        </p:spPr>
      </p:pic>
      <p:pic>
        <p:nvPicPr>
          <p:cNvPr id="3" name="Picture 2" descr="Active_TRD_PBL_MuscleWS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t="83236"/>
          <a:stretch/>
        </p:blipFill>
        <p:spPr>
          <a:xfrm>
            <a:off x="-8216" y="1937480"/>
            <a:ext cx="4425415" cy="1558928"/>
          </a:xfrm>
          <a:prstGeom prst="rect">
            <a:avLst/>
          </a:prstGeom>
        </p:spPr>
      </p:pic>
      <p:pic>
        <p:nvPicPr>
          <p:cNvPr id="8" name="Picture 7" descr="Control_TRD_PBL_MuscleWS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2" t="87026"/>
          <a:stretch/>
        </p:blipFill>
        <p:spPr>
          <a:xfrm>
            <a:off x="4559892" y="1821418"/>
            <a:ext cx="4511795" cy="167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0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20818"/>
            <a:ext cx="8890000" cy="646112"/>
          </a:xfrm>
        </p:spPr>
        <p:txBody>
          <a:bodyPr>
            <a:noAutofit/>
          </a:bodyPr>
          <a:lstStyle/>
          <a:p>
            <a:r>
              <a:rPr lang="en-US" sz="2800" dirty="0" smtClean="0"/>
              <a:t>MSA (Muscle) of TRG PBL CDR3 sequences by patient group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358939" y="1452086"/>
            <a:ext cx="78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Active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43860" y="3746622"/>
            <a:ext cx="112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Challenge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98611" y="1440418"/>
            <a:ext cx="89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Control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037151" y="3746622"/>
            <a:ext cx="58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GFD</a:t>
            </a:r>
            <a:endParaRPr lang="en-US" b="1" dirty="0"/>
          </a:p>
        </p:txBody>
      </p:sp>
      <p:pic>
        <p:nvPicPr>
          <p:cNvPr id="3" name="Picture 2" descr="Active_TRG_PBL_MuscleWS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73" t="78168"/>
          <a:stretch/>
        </p:blipFill>
        <p:spPr>
          <a:xfrm>
            <a:off x="486848" y="1808051"/>
            <a:ext cx="3483574" cy="1952754"/>
          </a:xfrm>
          <a:prstGeom prst="rect">
            <a:avLst/>
          </a:prstGeom>
        </p:spPr>
      </p:pic>
      <p:pic>
        <p:nvPicPr>
          <p:cNvPr id="8" name="Picture 7" descr="Challenge_TRG_PBL_MuscleWS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17" t="63709"/>
          <a:stretch/>
        </p:blipFill>
        <p:spPr>
          <a:xfrm>
            <a:off x="440239" y="4224420"/>
            <a:ext cx="3592669" cy="2072106"/>
          </a:xfrm>
          <a:prstGeom prst="rect">
            <a:avLst/>
          </a:prstGeom>
        </p:spPr>
      </p:pic>
      <p:pic>
        <p:nvPicPr>
          <p:cNvPr id="9" name="Picture 8" descr="Control_TRG_PBL_MuscleWS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51" t="81676"/>
          <a:stretch/>
        </p:blipFill>
        <p:spPr>
          <a:xfrm>
            <a:off x="4518523" y="1889226"/>
            <a:ext cx="4480249" cy="1871579"/>
          </a:xfrm>
          <a:prstGeom prst="rect">
            <a:avLst/>
          </a:prstGeom>
        </p:spPr>
      </p:pic>
      <p:pic>
        <p:nvPicPr>
          <p:cNvPr id="13" name="Picture 12" descr="GFD_TRG_PBL_MuscleWS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10" t="74710"/>
          <a:stretch/>
        </p:blipFill>
        <p:spPr>
          <a:xfrm>
            <a:off x="5147347" y="4224420"/>
            <a:ext cx="3502527" cy="204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07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irwise_T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" y="0"/>
            <a:ext cx="82665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727" y="426437"/>
            <a:ext cx="2332182" cy="346854"/>
          </a:xfrm>
        </p:spPr>
        <p:txBody>
          <a:bodyPr>
            <a:noAutofit/>
          </a:bodyPr>
          <a:lstStyle/>
          <a:p>
            <a:r>
              <a:rPr lang="en-US" sz="1800" dirty="0" smtClean="0"/>
              <a:t>Pairwise CDR3 Sequence Similarity</a:t>
            </a:r>
            <a:br>
              <a:rPr lang="en-US" sz="1800" dirty="0" smtClean="0"/>
            </a:br>
            <a:r>
              <a:rPr lang="en-US" sz="1800" dirty="0" smtClean="0"/>
              <a:t>(BLOSUM62) 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738905" y="51879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8096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irwise_TR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" y="0"/>
            <a:ext cx="82794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727" y="495707"/>
            <a:ext cx="2332182" cy="346854"/>
          </a:xfrm>
        </p:spPr>
        <p:txBody>
          <a:bodyPr>
            <a:noAutofit/>
          </a:bodyPr>
          <a:lstStyle/>
          <a:p>
            <a:r>
              <a:rPr lang="en-US" sz="1800" dirty="0" smtClean="0"/>
              <a:t>Pairwise CDR3 Sequence Similarity</a:t>
            </a:r>
            <a:br>
              <a:rPr lang="en-US" sz="1800" dirty="0" smtClean="0"/>
            </a:br>
            <a:r>
              <a:rPr lang="en-US" sz="1800" dirty="0" smtClean="0"/>
              <a:t>(BLOSUM62) 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738905" y="518797"/>
            <a:ext cx="5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4255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uster_TRD_C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t="88109"/>
          <a:stretch/>
        </p:blipFill>
        <p:spPr>
          <a:xfrm>
            <a:off x="4862324" y="4463849"/>
            <a:ext cx="4281676" cy="1564105"/>
          </a:xfrm>
          <a:prstGeom prst="rect">
            <a:avLst/>
          </a:prstGeom>
        </p:spPr>
      </p:pic>
      <p:pic>
        <p:nvPicPr>
          <p:cNvPr id="4" name="Picture 3" descr="pairwise_TR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970"/>
          <a:stretch/>
        </p:blipFill>
        <p:spPr>
          <a:xfrm>
            <a:off x="124328" y="995602"/>
            <a:ext cx="4915568" cy="46325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010" y="11763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TRD</a:t>
            </a:r>
            <a:endParaRPr lang="en-US" b="1" dirty="0"/>
          </a:p>
        </p:txBody>
      </p:sp>
      <p:pic>
        <p:nvPicPr>
          <p:cNvPr id="6" name="Picture 5" descr="Cluster_TRD_A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67" t="90838"/>
          <a:stretch/>
        </p:blipFill>
        <p:spPr>
          <a:xfrm>
            <a:off x="4830423" y="703463"/>
            <a:ext cx="4286842" cy="1288432"/>
          </a:xfrm>
          <a:prstGeom prst="rect">
            <a:avLst/>
          </a:prstGeom>
        </p:spPr>
      </p:pic>
      <p:pic>
        <p:nvPicPr>
          <p:cNvPr id="7" name="Picture 6" descr="Cluster_TRD_B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96" t="93177"/>
          <a:stretch/>
        </p:blipFill>
        <p:spPr>
          <a:xfrm>
            <a:off x="4946316" y="2379579"/>
            <a:ext cx="4166783" cy="16175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2526" y="1844842"/>
            <a:ext cx="802106" cy="802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43242" y="2531979"/>
            <a:ext cx="1037389" cy="11042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11115" y="3636211"/>
            <a:ext cx="604253" cy="5748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16528" y="262021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57665" y="3628198"/>
            <a:ext cx="31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9405" y="4188093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30413" y="37664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 A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730413" y="2010247"/>
            <a:ext cx="103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 B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730413" y="4016795"/>
            <a:ext cx="103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 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4881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uster_TRG_D.ep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72" t="86922"/>
          <a:stretch/>
        </p:blipFill>
        <p:spPr>
          <a:xfrm>
            <a:off x="5266561" y="5351310"/>
            <a:ext cx="2674277" cy="1506690"/>
          </a:xfrm>
          <a:prstGeom prst="rect">
            <a:avLst/>
          </a:prstGeom>
        </p:spPr>
      </p:pic>
      <p:pic>
        <p:nvPicPr>
          <p:cNvPr id="4" name="Picture 3" descr="pairwise_TRG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596"/>
          <a:stretch/>
        </p:blipFill>
        <p:spPr>
          <a:xfrm>
            <a:off x="0" y="1483895"/>
            <a:ext cx="4665579" cy="4371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906" y="1869008"/>
            <a:ext cx="5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TRG</a:t>
            </a:r>
            <a:endParaRPr lang="en-US" b="1" dirty="0"/>
          </a:p>
        </p:txBody>
      </p:sp>
      <p:pic>
        <p:nvPicPr>
          <p:cNvPr id="6" name="Picture 5" descr="Cluster_TRG_A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50" t="88889"/>
          <a:stretch/>
        </p:blipFill>
        <p:spPr>
          <a:xfrm>
            <a:off x="5293894" y="195289"/>
            <a:ext cx="2941781" cy="1664652"/>
          </a:xfrm>
          <a:prstGeom prst="rect">
            <a:avLst/>
          </a:prstGeom>
        </p:spPr>
      </p:pic>
      <p:pic>
        <p:nvPicPr>
          <p:cNvPr id="7" name="Picture 6" descr="Cluster_TRG_B.ep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9" t="80702"/>
          <a:stretch/>
        </p:blipFill>
        <p:spPr>
          <a:xfrm>
            <a:off x="5293894" y="2018160"/>
            <a:ext cx="2646944" cy="1538143"/>
          </a:xfrm>
          <a:prstGeom prst="rect">
            <a:avLst/>
          </a:prstGeom>
        </p:spPr>
      </p:pic>
      <p:pic>
        <p:nvPicPr>
          <p:cNvPr id="8" name="Picture 7" descr="Cluster_TRG_C.eps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17" t="82456"/>
          <a:stretch/>
        </p:blipFill>
        <p:spPr>
          <a:xfrm>
            <a:off x="5293894" y="3716719"/>
            <a:ext cx="2647677" cy="14434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0205" y="-2439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 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50205" y="1649311"/>
            <a:ext cx="103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 B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69997" y="3411741"/>
            <a:ext cx="103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 C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56629" y="5029022"/>
            <a:ext cx="10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 D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1208507" y="2703212"/>
            <a:ext cx="802106" cy="802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99920" y="3518685"/>
            <a:ext cx="449786" cy="4192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436338" y="3928855"/>
            <a:ext cx="494140" cy="4700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62509" y="340968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05629" y="3976140"/>
            <a:ext cx="31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3425" y="4363351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31475" y="5125691"/>
            <a:ext cx="646420" cy="6227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58877" y="5748421"/>
            <a:ext cx="33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87104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25498" y="180755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IEL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625498" y="4766658"/>
            <a:ext cx="86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PBL</a:t>
            </a:r>
            <a:endParaRPr lang="en-US" sz="3600" dirty="0"/>
          </a:p>
        </p:txBody>
      </p:sp>
      <p:pic>
        <p:nvPicPr>
          <p:cNvPr id="3" name="Picture 2" descr="clone_freq_IEL_T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548796"/>
            <a:ext cx="5276857" cy="3166114"/>
          </a:xfrm>
          <a:prstGeom prst="rect">
            <a:avLst/>
          </a:prstGeom>
        </p:spPr>
      </p:pic>
      <p:pic>
        <p:nvPicPr>
          <p:cNvPr id="4" name="Picture 3" descr="clone_freq_PBL_T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3649303"/>
            <a:ext cx="5347828" cy="3208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759"/>
            <a:ext cx="8229600" cy="525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TRD clonal representation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4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ne_freq_IEL_TR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548796"/>
            <a:ext cx="5276857" cy="3166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5498" y="180755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IEL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625498" y="4766658"/>
            <a:ext cx="86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PBL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759"/>
            <a:ext cx="8229600" cy="525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TRG clonal representation </a:t>
            </a:r>
            <a:endParaRPr lang="en-US" dirty="0"/>
          </a:p>
        </p:txBody>
      </p:sp>
      <p:pic>
        <p:nvPicPr>
          <p:cNvPr id="6" name="Picture 5" descr="clone_freq_PBL_TR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3691886"/>
            <a:ext cx="5276857" cy="31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2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91" y="486907"/>
            <a:ext cx="8944209" cy="567228"/>
          </a:xfrm>
        </p:spPr>
        <p:txBody>
          <a:bodyPr>
            <a:noAutofit/>
          </a:bodyPr>
          <a:lstStyle/>
          <a:p>
            <a:r>
              <a:rPr lang="en-US" sz="3200" dirty="0" smtClean="0"/>
              <a:t>Diversity measurements accounting for sample sizes</a:t>
            </a:r>
            <a:endParaRPr lang="en-US" sz="3200" dirty="0"/>
          </a:p>
        </p:txBody>
      </p:sp>
      <p:pic>
        <p:nvPicPr>
          <p:cNvPr id="4" name="Picture 3" descr="sample_siz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27705" y="4680206"/>
            <a:ext cx="643612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564557" y="4680206"/>
            <a:ext cx="841976" cy="10416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63825" y="5793182"/>
            <a:ext cx="188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subsampled to 50 to normalize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9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14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Subsampled Shannon Diversity</a:t>
            </a:r>
            <a:endParaRPr lang="en-US" dirty="0"/>
          </a:p>
        </p:txBody>
      </p:sp>
      <p:pic>
        <p:nvPicPr>
          <p:cNvPr id="4" name="Picture 3" descr="shannon_subsample_summ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1178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06638" y="5464997"/>
            <a:ext cx="1837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portray 25% and 75% </a:t>
            </a:r>
            <a:r>
              <a:rPr lang="en-US" dirty="0" err="1" smtClean="0"/>
              <a:t>quantiles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28527"/>
            <a:ext cx="9144000" cy="669619"/>
          </a:xfrm>
        </p:spPr>
        <p:txBody>
          <a:bodyPr>
            <a:noAutofit/>
          </a:bodyPr>
          <a:lstStyle/>
          <a:p>
            <a:r>
              <a:rPr lang="en-US" sz="2600" dirty="0" smtClean="0"/>
              <a:t>TRD chain tends to be more diverse than TRG chain per individual</a:t>
            </a:r>
            <a:endParaRPr lang="en-US" sz="2600" dirty="0"/>
          </a:p>
        </p:txBody>
      </p:sp>
      <p:pic>
        <p:nvPicPr>
          <p:cNvPr id="5" name="Picture 4" descr="shannon_subsample_chai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370" y="998780"/>
            <a:ext cx="6907786" cy="58592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8727" y="5368742"/>
            <a:ext cx="2355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subsampled Shannon </a:t>
            </a:r>
            <a:r>
              <a:rPr lang="en-US" dirty="0"/>
              <a:t>d</a:t>
            </a:r>
            <a:r>
              <a:rPr lang="en-US" dirty="0" smtClean="0"/>
              <a:t>iversity from each individual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9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14375"/>
            <a:ext cx="9144000" cy="6696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Active Group has relatively reduced IEL Diversity</a:t>
            </a:r>
            <a:endParaRPr lang="en-US" sz="3200" dirty="0"/>
          </a:p>
        </p:txBody>
      </p:sp>
      <p:pic>
        <p:nvPicPr>
          <p:cNvPr id="5" name="Picture 4" descr="shannon_subsample_tiss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558" y="805108"/>
            <a:ext cx="7136118" cy="6052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8727" y="5368742"/>
            <a:ext cx="2355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subsampled Shannon </a:t>
            </a:r>
            <a:r>
              <a:rPr lang="en-US" dirty="0"/>
              <a:t>d</a:t>
            </a:r>
            <a:r>
              <a:rPr lang="en-US" dirty="0" smtClean="0"/>
              <a:t>iversity from each individual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3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dr3length_IE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580156"/>
            <a:ext cx="5285763" cy="3171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759"/>
            <a:ext cx="8229600" cy="5250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CDR3 Sequence Length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25498" y="180755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IEL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625498" y="4766658"/>
            <a:ext cx="86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PBL</a:t>
            </a:r>
            <a:endParaRPr lang="en-US" sz="3600" dirty="0"/>
          </a:p>
        </p:txBody>
      </p:sp>
      <p:pic>
        <p:nvPicPr>
          <p:cNvPr id="4" name="Picture 3" descr="cdr3length_PB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02" y="3686542"/>
            <a:ext cx="5285763" cy="31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65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595</Words>
  <Application>Microsoft Macintosh PowerPoint</Application>
  <PresentationFormat>On-screen Show (4:3)</PresentationFormat>
  <Paragraphs>381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gdT Repertoire Analysis</vt:lpstr>
      <vt:lpstr>V region representation </vt:lpstr>
      <vt:lpstr>TRD clonal representation </vt:lpstr>
      <vt:lpstr>TRG clonal representation </vt:lpstr>
      <vt:lpstr>Diversity measurements accounting for sample sizes</vt:lpstr>
      <vt:lpstr>Subsampled Shannon Diversity</vt:lpstr>
      <vt:lpstr>TRD chain tends to be more diverse than TRG chain per individual</vt:lpstr>
      <vt:lpstr>Active Group has relatively reduced IEL Diversity</vt:lpstr>
      <vt:lpstr>CDR3 Sequence Length</vt:lpstr>
      <vt:lpstr>CDR3 Sequence Hydrophobicity (Kyte-Doolittle)</vt:lpstr>
      <vt:lpstr>CDR3 Sequence Positive Charge (KRH)</vt:lpstr>
      <vt:lpstr>CDR3 Sequence Negative Charge (DE)</vt:lpstr>
      <vt:lpstr>Nearly all clones are unique between patients – however there are 4 exact matches </vt:lpstr>
      <vt:lpstr>And 9 other pairs with matching CDR3 sequences</vt:lpstr>
      <vt:lpstr>PowerPoint Presentation</vt:lpstr>
      <vt:lpstr>Multiple Sequence Alignment – different results from different algorithms</vt:lpstr>
      <vt:lpstr>MSA (Muscle) of CDR3 sequences by chain and tissue</vt:lpstr>
      <vt:lpstr>MSA (Muscle) of TRD IEL CDR3 sequences by patient group</vt:lpstr>
      <vt:lpstr>MSA (Muscle) of TRG IEL CDR3 sequences by patient group</vt:lpstr>
      <vt:lpstr>MSA (Muscle) of TRD PBL CDR3 sequences by patient group</vt:lpstr>
      <vt:lpstr>MSA (Muscle) of TRG PBL CDR3 sequences by patient group</vt:lpstr>
      <vt:lpstr>Pairwise CDR3 Sequence Similarity (BLOSUM62) </vt:lpstr>
      <vt:lpstr>Pairwise CDR3 Sequence Similarity (BLOSUM62) </vt:lpstr>
      <vt:lpstr>PowerPoint Presentation</vt:lpstr>
      <vt:lpstr>PowerPoint Presentation</vt:lpstr>
    </vt:vector>
  </TitlesOfParts>
  <Company>University of Chicago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gdT Repertoire Analysis</dc:title>
  <dc:creator>Herman Gudjonson</dc:creator>
  <cp:lastModifiedBy>Herman Gudjonson</cp:lastModifiedBy>
  <cp:revision>31</cp:revision>
  <dcterms:created xsi:type="dcterms:W3CDTF">2015-09-06T02:24:17Z</dcterms:created>
  <dcterms:modified xsi:type="dcterms:W3CDTF">2015-09-06T06:52:47Z</dcterms:modified>
</cp:coreProperties>
</file>